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68" r:id="rId6"/>
    <p:sldId id="258" r:id="rId7"/>
    <p:sldId id="260" r:id="rId8"/>
    <p:sldId id="283" r:id="rId9"/>
    <p:sldId id="269" r:id="rId10"/>
    <p:sldId id="261" r:id="rId11"/>
    <p:sldId id="285" r:id="rId12"/>
    <p:sldId id="286" r:id="rId13"/>
    <p:sldId id="262" r:id="rId14"/>
    <p:sldId id="271" r:id="rId15"/>
    <p:sldId id="263" r:id="rId16"/>
    <p:sldId id="287" r:id="rId17"/>
    <p:sldId id="282" r:id="rId18"/>
    <p:sldId id="264" r:id="rId19"/>
    <p:sldId id="274" r:id="rId20"/>
    <p:sldId id="288" r:id="rId21"/>
    <p:sldId id="289" r:id="rId22"/>
    <p:sldId id="265" r:id="rId23"/>
    <p:sldId id="278" r:id="rId24"/>
    <p:sldId id="277" r:id="rId25"/>
    <p:sldId id="276" r:id="rId26"/>
    <p:sldId id="279" r:id="rId27"/>
    <p:sldId id="280" r:id="rId28"/>
    <p:sldId id="281" r:id="rId29"/>
    <p:sldId id="27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28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7DEDAB-A6E7-4F1D-A596-5463D777E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6F667F-48EF-4685-99BA-D4BCE859B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F8D45E-5301-49BA-9465-9934B021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4528A-8048-4AAC-90C1-FF78C796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51159-8A7C-41CB-ACB4-6260431D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8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C4727-B737-41D9-9C31-7231A0EF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BB8D48-EF65-4EF8-B16B-913A3949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92737-FDFA-4170-8B52-E1FBD04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4FFAF1-5046-4E4D-88C7-2FAA9EAC3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E30B5-E2BC-4D58-990C-28E4A2DF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4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15A3C3-F112-406B-9800-EE90DCD8D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1C2BDC-A536-4522-8FAB-F3C939DC7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74412-3CF4-473B-9455-B4600E2BC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A5A0F-F712-4CE7-9524-9423AB9EC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3D8C5-8A45-45AC-8C8D-25083BAA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47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AE74A-EE54-4E1B-A432-8A66C921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E66B2D-097D-4351-B272-BD7376BEF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F661A-AC9C-412E-8E4E-213D4535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0B841-5C47-48FF-9439-38AA3D8B9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3A121-2509-4C84-97B7-D80F85F9B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25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DD302-9C4A-41FB-9FFA-5259B40F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0C45AF-EFFB-436F-A508-6D73A47D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5C8CC-DAB5-4414-B31C-D98EF800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6464B-A051-4244-8082-97EA9DE6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654047-8143-45E0-B0F2-934FB3E2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616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91AF5-9F18-45FE-8798-40287E4D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BE8FC-A331-460B-ABB6-085508081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964376-CC2F-4346-8377-DC923E195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D3375C-AB09-44C2-AD11-D6D0D637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0CD3A-4684-4301-8224-3BC1E46D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B7F79D-F0DB-424B-8D45-80743553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1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0B604-7B86-4BFF-9E4F-044DD71B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7762D9-907F-48F1-BFA0-8CF15B532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EEFC1-5715-41F2-A395-922842CA7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C86BF-748A-499B-9B5B-1AFCCC96A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5D3812-B12E-4540-A002-1AF0FF417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5A5396-A2C0-437E-97CA-F887A4330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08AF61-C0E9-4B2C-8022-0CFFE813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60672C-D5BA-4E3B-945E-443F37E8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04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81799-7B1B-414D-9184-F01A5EC7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734AB2-4E14-4524-95F8-4B7EB3E9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306D70-0FDE-4CFC-9119-1E12D239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FF5000-833F-4061-B25F-BFD7884F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125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BB758A-CF7C-4D8B-80BE-E1A5E3D64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6989D3-8080-44A5-BE67-49774976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586279-3005-47BE-B38F-1D6F88D2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7D627-9FF1-4015-946A-E2A403899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C1A84-5E4F-4A39-8EA3-E36F8CB8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BCFA8A-59B2-44F4-9557-66FD3D5C8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91EB76-94C6-4E79-9DFC-D1CD9BD4E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D3DA35-E097-4240-BC05-90CDC630A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787D33-BFB4-4B4D-90FF-C650C4DF5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8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09118-AD3C-4212-BB45-AB3976089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385815-19A4-4D06-ACEB-83F7BAEE7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774E4F-AF45-42A5-8BC0-8F2A50742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ADF2A0-625C-44A7-81E4-FEB58EB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C066D-B988-47CF-AD9B-E69849667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85FE44-B60F-45EF-8042-39108F55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80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1E4606-C677-49D4-B373-66C1276EC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FECA1-7237-42BE-BCB8-F18A6402D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23297-2C13-4E1A-A861-29F4C79DB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83C69-EEF3-4B6B-A7F4-C5057A440BF8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170E7-82E1-4995-A804-4CFE86881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D0BA93-6BF9-49B0-A325-D12738D5F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61CB8-1648-4BD6-9271-6FACC83E13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YscdXnMn6Q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8B953-2FB3-4EB6-8C91-0BFFAE058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/>
              <a:t>데이터 시각화하기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1657E5-7BC7-425F-95AA-9414F3CCA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강사</a:t>
            </a:r>
            <a:r>
              <a:rPr lang="en-US" altLang="ko-KR" dirty="0"/>
              <a:t>: </a:t>
            </a:r>
            <a:r>
              <a:rPr lang="ko-KR" altLang="en-US" dirty="0"/>
              <a:t>차형준</a:t>
            </a:r>
          </a:p>
        </p:txBody>
      </p:sp>
    </p:spTree>
    <p:extLst>
      <p:ext uri="{BB962C8B-B14F-4D97-AF65-F5344CB8AC3E}">
        <p14:creationId xmlns:p14="http://schemas.microsoft.com/office/powerpoint/2010/main" val="8877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FA19E-F349-400C-BCD5-56F05DE7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 시각화</a:t>
            </a:r>
          </a:p>
        </p:txBody>
      </p:sp>
      <p:pic>
        <p:nvPicPr>
          <p:cNvPr id="6146" name="Picture 2" descr="최대 250mm 더온다…누적강수량 600mm 넘을듯 | 연합뉴스">
            <a:extLst>
              <a:ext uri="{FF2B5EF4-FFF2-40B4-BE49-F238E27FC236}">
                <a16:creationId xmlns:a16="http://schemas.microsoft.com/office/drawing/2014/main" id="{63360D76-5678-4F94-B344-294932DD651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72" y="1825625"/>
            <a:ext cx="41836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기온과 강수량">
            <a:extLst>
              <a:ext uri="{FF2B5EF4-FFF2-40B4-BE49-F238E27FC236}">
                <a16:creationId xmlns:a16="http://schemas.microsoft.com/office/drawing/2014/main" id="{B7031277-0EA2-42AA-AF1B-848E2911F7C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07" y="1825625"/>
            <a:ext cx="359358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39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FA19E-F349-400C-BCD5-56F05DE7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 시각화</a:t>
            </a:r>
          </a:p>
        </p:txBody>
      </p:sp>
      <p:pic>
        <p:nvPicPr>
          <p:cNvPr id="5124" name="Picture 4" descr="보건타임즈">
            <a:extLst>
              <a:ext uri="{FF2B5EF4-FFF2-40B4-BE49-F238E27FC236}">
                <a16:creationId xmlns:a16="http://schemas.microsoft.com/office/drawing/2014/main" id="{3759DA0B-7242-42D6-B5D3-7801682A29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958181"/>
            <a:ext cx="47625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대한의학회. Korean Academy of Medical Sciences">
            <a:extLst>
              <a:ext uri="{FF2B5EF4-FFF2-40B4-BE49-F238E27FC236}">
                <a16:creationId xmlns:a16="http://schemas.microsoft.com/office/drawing/2014/main" id="{745258DF-0B74-463C-ABA9-605E6DC4EB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36806"/>
            <a:ext cx="5181600" cy="272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2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FA19E-F349-400C-BCD5-56F05DE7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 시각화</a:t>
            </a:r>
          </a:p>
        </p:txBody>
      </p:sp>
      <p:pic>
        <p:nvPicPr>
          <p:cNvPr id="7172" name="Picture 4" descr="단독] 부천·서울 송파·강서 &amp;#39;코로나 고위험&amp;#39;… “찾아가는 골목 방역을” | 서울신문">
            <a:extLst>
              <a:ext uri="{FF2B5EF4-FFF2-40B4-BE49-F238E27FC236}">
                <a16:creationId xmlns:a16="http://schemas.microsoft.com/office/drawing/2014/main" id="{76E44DE2-3F54-4586-9D3A-8ADBDC55AD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22" y="1825625"/>
            <a:ext cx="35357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다양한 주제도 읽기">
            <a:extLst>
              <a:ext uri="{FF2B5EF4-FFF2-40B4-BE49-F238E27FC236}">
                <a16:creationId xmlns:a16="http://schemas.microsoft.com/office/drawing/2014/main" id="{3B0E4CA2-2735-4D66-BF43-5B3CC67C8BC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24" y="1887506"/>
            <a:ext cx="3883152" cy="422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50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1A6F8-37FA-4D0C-9534-856215B2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분포 시각화</a:t>
            </a:r>
          </a:p>
        </p:txBody>
      </p:sp>
      <p:pic>
        <p:nvPicPr>
          <p:cNvPr id="8196" name="Picture 4" descr="온실가스 파리기후협약">
            <a:extLst>
              <a:ext uri="{FF2B5EF4-FFF2-40B4-BE49-F238E27FC236}">
                <a16:creationId xmlns:a16="http://schemas.microsoft.com/office/drawing/2014/main" id="{1ED17CB0-1BCA-4220-985E-EF4154DC62C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818" y="1825625"/>
            <a:ext cx="37903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2018년 국내 부문별 온실가스 배출현황 (자료 : 환 - 오마이포토">
            <a:extLst>
              <a:ext uri="{FF2B5EF4-FFF2-40B4-BE49-F238E27FC236}">
                <a16:creationId xmlns:a16="http://schemas.microsoft.com/office/drawing/2014/main" id="{546C2288-5406-4889-BFED-64CD1EA7CD0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84304"/>
            <a:ext cx="5181600" cy="26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87374-0E64-4C3C-ABB9-42C26468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분포 시각화</a:t>
            </a:r>
          </a:p>
        </p:txBody>
      </p:sp>
      <p:pic>
        <p:nvPicPr>
          <p:cNvPr id="9218" name="Picture 2" descr="트리맵이란?">
            <a:extLst>
              <a:ext uri="{FF2B5EF4-FFF2-40B4-BE49-F238E27FC236}">
                <a16:creationId xmlns:a16="http://schemas.microsoft.com/office/drawing/2014/main" id="{7F8551B6-603E-488B-95F6-AC75642D4A8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285" y="3120341"/>
            <a:ext cx="5171429" cy="1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단비뉴스 모바일 사이트, 폭염·혹한···지금은 &amp;#39;기후붕괴 시대&amp;#39;">
            <a:extLst>
              <a:ext uri="{FF2B5EF4-FFF2-40B4-BE49-F238E27FC236}">
                <a16:creationId xmlns:a16="http://schemas.microsoft.com/office/drawing/2014/main" id="{1614697F-4BA3-44AE-B03B-FE89ADACBA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153444"/>
            <a:ext cx="48768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46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CAC3D-431C-49DC-BFBA-A4E7F5EA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시각화</a:t>
            </a:r>
          </a:p>
        </p:txBody>
      </p:sp>
      <p:pic>
        <p:nvPicPr>
          <p:cNvPr id="10242" name="Picture 2" descr="최근 60년간 도시 및 농촌 지역의 국지적 기후변화 비교 분석">
            <a:extLst>
              <a:ext uri="{FF2B5EF4-FFF2-40B4-BE49-F238E27FC236}">
                <a16:creationId xmlns:a16="http://schemas.microsoft.com/office/drawing/2014/main" id="{D38D5546-6FB1-4310-A9FB-2FDFE5C7018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67" y="1825625"/>
            <a:ext cx="28470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catter plot matrix of pairs from the four drought variables. In the... |  Download Scientific Diagram">
            <a:extLst>
              <a:ext uri="{FF2B5EF4-FFF2-40B4-BE49-F238E27FC236}">
                <a16:creationId xmlns:a16="http://schemas.microsoft.com/office/drawing/2014/main" id="{FDEB26BD-AD86-463E-ACCA-271308258F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34750"/>
            <a:ext cx="5181600" cy="413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14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75D99-F52F-465B-BA4B-7C66DAE3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관계시각화</a:t>
            </a:r>
          </a:p>
        </p:txBody>
      </p:sp>
      <p:pic>
        <p:nvPicPr>
          <p:cNvPr id="11266" name="Picture 2" descr="Pin on Infographic Pins">
            <a:extLst>
              <a:ext uri="{FF2B5EF4-FFF2-40B4-BE49-F238E27FC236}">
                <a16:creationId xmlns:a16="http://schemas.microsoft.com/office/drawing/2014/main" id="{65C69B1D-993E-46AF-914D-7097DED7EE6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54" y="2378922"/>
            <a:ext cx="4587291" cy="324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istogram depicting distribution of output total global warming impact... |  Download Scientific Diagram">
            <a:extLst>
              <a:ext uri="{FF2B5EF4-FFF2-40B4-BE49-F238E27FC236}">
                <a16:creationId xmlns:a16="http://schemas.microsoft.com/office/drawing/2014/main" id="{BD7971D4-E972-4FC5-8B39-5DF0FEA5B7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02846"/>
            <a:ext cx="5181600" cy="259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724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CAC3D-431C-49DC-BFBA-A4E7F5EAF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시각화</a:t>
            </a:r>
          </a:p>
        </p:txBody>
      </p:sp>
      <p:pic>
        <p:nvPicPr>
          <p:cNvPr id="14" name="Picture 4" descr="Current and future global climate impacts resulting from COVID-19 | Nature Climate  Change">
            <a:extLst>
              <a:ext uri="{FF2B5EF4-FFF2-40B4-BE49-F238E27FC236}">
                <a16:creationId xmlns:a16="http://schemas.microsoft.com/office/drawing/2014/main" id="{8A1DE4F6-AF55-4A87-9985-829B60C8336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71"/>
          <a:stretch/>
        </p:blipFill>
        <p:spPr bwMode="auto">
          <a:xfrm>
            <a:off x="1421222" y="1825625"/>
            <a:ext cx="40155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Network Graph | SAP Fiori Design Guidelines">
            <a:extLst>
              <a:ext uri="{FF2B5EF4-FFF2-40B4-BE49-F238E27FC236}">
                <a16:creationId xmlns:a16="http://schemas.microsoft.com/office/drawing/2014/main" id="{237F463B-B41C-4EBA-B010-EAD59E0040B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5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4A74B-55F4-465C-9C93-3DA4CC24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시각화</a:t>
            </a:r>
          </a:p>
        </p:txBody>
      </p:sp>
      <p:pic>
        <p:nvPicPr>
          <p:cNvPr id="13314" name="Picture 2" descr="Floating Bars in Excel Charts - Peltier Tech">
            <a:extLst>
              <a:ext uri="{FF2B5EF4-FFF2-40B4-BE49-F238E27FC236}">
                <a16:creationId xmlns:a16="http://schemas.microsoft.com/office/drawing/2014/main" id="{ECBA355F-6A0C-4272-94A2-945A2DE2CBB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948781"/>
            <a:ext cx="36671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urrent and future global climate impacts resulting from COVID-19 | Nature Climate  Change">
            <a:extLst>
              <a:ext uri="{FF2B5EF4-FFF2-40B4-BE49-F238E27FC236}">
                <a16:creationId xmlns:a16="http://schemas.microsoft.com/office/drawing/2014/main" id="{12ED1939-775D-4037-A401-22369A76241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9"/>
          <a:stretch/>
        </p:blipFill>
        <p:spPr bwMode="auto">
          <a:xfrm>
            <a:off x="6466402" y="1825625"/>
            <a:ext cx="45931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33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87374-0E64-4C3C-ABB9-42C26468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시각화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E7D4660-1585-4971-9ED6-D2B345A5286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Python] 히트맵 그리기 (Heatmap by python matplotlib, seaborn, pandas)">
            <a:extLst>
              <a:ext uri="{FF2B5EF4-FFF2-40B4-BE49-F238E27FC236}">
                <a16:creationId xmlns:a16="http://schemas.microsoft.com/office/drawing/2014/main" id="{F9C28871-6F38-4D9A-998B-8E35E79EF04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02788"/>
            <a:ext cx="5181600" cy="419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93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E3245-547C-447B-ADEF-2D831EE56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리뷰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F03E01-9BD5-4323-86C1-57F3EE8C9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https://youtu.be/lYscdXnMn6Q</a:t>
            </a:r>
            <a:endParaRPr lang="en-US" altLang="ko-KR" dirty="0"/>
          </a:p>
          <a:p>
            <a:r>
              <a:rPr lang="en-US" altLang="ko-KR" dirty="0"/>
              <a:t>https://youtu.be/plJGZhkN1H0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554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3970C-E854-40E2-9CE5-A2168537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시각화</a:t>
            </a:r>
          </a:p>
        </p:txBody>
      </p:sp>
      <p:pic>
        <p:nvPicPr>
          <p:cNvPr id="15362" name="Picture 2" descr="업그레이드] 체르노프 얼굴(Chernoff Face)을 활용한 민관이 쉽게 보는 기초자치단체 기업체감도">
            <a:extLst>
              <a:ext uri="{FF2B5EF4-FFF2-40B4-BE49-F238E27FC236}">
                <a16:creationId xmlns:a16="http://schemas.microsoft.com/office/drawing/2014/main" id="{81C2D958-6C5B-4747-80F2-EEA426D86A8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48253"/>
            <a:ext cx="5181600" cy="290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piralling global temperatures | Climate Lab Book">
            <a:extLst>
              <a:ext uri="{FF2B5EF4-FFF2-40B4-BE49-F238E27FC236}">
                <a16:creationId xmlns:a16="http://schemas.microsoft.com/office/drawing/2014/main" id="{E00CB59B-4C66-4FF6-B37D-6220DEE7CA6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351" y="1825625"/>
            <a:ext cx="40452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898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93B58-B58E-4F05-9423-CE5FB51C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시각화</a:t>
            </a:r>
          </a:p>
        </p:txBody>
      </p:sp>
      <p:pic>
        <p:nvPicPr>
          <p:cNvPr id="16386" name="Picture 2" descr="Radar chart (aka spider or star chart) — Matplotlib 3.4.3 documentation">
            <a:extLst>
              <a:ext uri="{FF2B5EF4-FFF2-40B4-BE49-F238E27FC236}">
                <a16:creationId xmlns:a16="http://schemas.microsoft.com/office/drawing/2014/main" id="{4CF53103-DABB-4BC9-91C2-1706AF16F8E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enior Thesis - Us Against the Machines">
            <a:extLst>
              <a:ext uri="{FF2B5EF4-FFF2-40B4-BE49-F238E27FC236}">
                <a16:creationId xmlns:a16="http://schemas.microsoft.com/office/drawing/2014/main" id="{FC86F867-171D-4833-AACC-58A5494CC96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043906"/>
            <a:ext cx="48768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608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FDE2A-BFA0-403A-B712-121C98040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인포그래픽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D0B37D-B4FC-4BF7-B14C-2898BEDE5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복잡하고 어려운 데이터를 쉽고 명확하게 이해할 수 있도록 그래픽과 텍스트를 </a:t>
            </a:r>
            <a:r>
              <a:rPr lang="ko-KR" altLang="en-US" dirty="0" err="1"/>
              <a:t>균형있게</a:t>
            </a:r>
            <a:r>
              <a:rPr lang="ko-KR" altLang="en-US" dirty="0"/>
              <a:t> 사용해 만든 시각화 자료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유형</a:t>
            </a:r>
            <a:r>
              <a:rPr lang="en-US" altLang="ko-KR" dirty="0"/>
              <a:t>: </a:t>
            </a:r>
            <a:r>
              <a:rPr lang="ko-KR" altLang="en-US" dirty="0"/>
              <a:t>지도</a:t>
            </a:r>
            <a:r>
              <a:rPr lang="en-US" altLang="ko-KR" dirty="0"/>
              <a:t>,</a:t>
            </a:r>
            <a:r>
              <a:rPr lang="ko-KR" altLang="en-US" dirty="0"/>
              <a:t> 도표</a:t>
            </a:r>
            <a:r>
              <a:rPr lang="en-US" altLang="ko-KR" dirty="0"/>
              <a:t>,</a:t>
            </a:r>
            <a:r>
              <a:rPr lang="ko-KR" altLang="en-US" dirty="0"/>
              <a:t> 스토리텔링</a:t>
            </a:r>
            <a:r>
              <a:rPr lang="en-US" altLang="ko-KR" dirty="0"/>
              <a:t>, </a:t>
            </a:r>
            <a:r>
              <a:rPr lang="ko-KR" altLang="en-US" dirty="0"/>
              <a:t>타임라인</a:t>
            </a:r>
            <a:r>
              <a:rPr lang="en-US" altLang="ko-KR" dirty="0"/>
              <a:t>, </a:t>
            </a:r>
            <a:r>
              <a:rPr lang="ko-KR" altLang="en-US" dirty="0"/>
              <a:t>비교분석</a:t>
            </a:r>
            <a:r>
              <a:rPr lang="en-US" altLang="ko-KR" dirty="0"/>
              <a:t>, </a:t>
            </a:r>
            <a:r>
              <a:rPr lang="ko-KR" altLang="en-US" dirty="0"/>
              <a:t>만화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데이터 시각화에 간단한 해설까지 담은 것</a:t>
            </a:r>
            <a:r>
              <a:rPr lang="en-US" altLang="ko-KR" dirty="0"/>
              <a:t>. SNS</a:t>
            </a:r>
            <a:r>
              <a:rPr lang="ko-KR" altLang="en-US" dirty="0"/>
              <a:t>상에 자주 보임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2354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CC800-0388-4C30-B5BF-7CD90985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디자인의 기본 요소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D59F94-0A28-4C3F-B8ED-A96EEED638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690688"/>
            <a:ext cx="5181600" cy="1595718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763758-BBBB-4FC0-8703-F8B732070B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가지를 적절이 활용하자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위치</a:t>
            </a:r>
            <a:r>
              <a:rPr lang="en-US" altLang="ko-KR" dirty="0"/>
              <a:t>(x</a:t>
            </a:r>
            <a:r>
              <a:rPr lang="ko-KR" altLang="en-US" dirty="0"/>
              <a:t>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모양</a:t>
            </a:r>
            <a:endParaRPr lang="en-US" altLang="ko-KR" dirty="0"/>
          </a:p>
          <a:p>
            <a:r>
              <a:rPr lang="ko-KR" altLang="en-US" dirty="0"/>
              <a:t>크기</a:t>
            </a:r>
            <a:endParaRPr lang="en-US" altLang="ko-KR" dirty="0"/>
          </a:p>
          <a:p>
            <a:r>
              <a:rPr lang="ko-KR" altLang="en-US" dirty="0"/>
              <a:t>색상</a:t>
            </a:r>
            <a:endParaRPr lang="en-US" altLang="ko-KR" dirty="0"/>
          </a:p>
          <a:p>
            <a:r>
              <a:rPr lang="ko-KR" altLang="en-US" dirty="0" err="1"/>
              <a:t>선두께</a:t>
            </a:r>
            <a:endParaRPr lang="en-US" altLang="ko-KR" dirty="0"/>
          </a:p>
          <a:p>
            <a:r>
              <a:rPr lang="ko-KR" altLang="en-US" dirty="0" err="1"/>
              <a:t>선종류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19926-6455-4B18-BA22-586923AD7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6062"/>
            <a:ext cx="5145324" cy="22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3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>
            <a:extLst>
              <a:ext uri="{FF2B5EF4-FFF2-40B4-BE49-F238E27FC236}">
                <a16:creationId xmlns:a16="http://schemas.microsoft.com/office/drawing/2014/main" id="{DB83746E-A721-4A20-90AC-A2C27290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 모양 색상 </a:t>
            </a:r>
            <a:r>
              <a:rPr lang="en-US" altLang="ko-KR" dirty="0"/>
              <a:t>+ </a:t>
            </a:r>
            <a:r>
              <a:rPr lang="ko-KR" altLang="en-US" dirty="0"/>
              <a:t>크기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B70426A4-E218-4944-8E0C-0356E50B0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487" y="1825625"/>
            <a:ext cx="6045026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19142B-3601-4BCB-BA5E-273EA7711B46}"/>
              </a:ext>
            </a:extLst>
          </p:cNvPr>
          <p:cNvSpPr txBox="1"/>
          <p:nvPr/>
        </p:nvSpPr>
        <p:spPr>
          <a:xfrm>
            <a:off x="3704960" y="6176963"/>
            <a:ext cx="478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32</a:t>
            </a:r>
            <a:r>
              <a:rPr lang="ko-KR" altLang="en-US" dirty="0"/>
              <a:t>대의 자동차 연비</a:t>
            </a:r>
            <a:r>
              <a:rPr lang="en-US" altLang="ko-KR" dirty="0"/>
              <a:t>, </a:t>
            </a:r>
            <a:r>
              <a:rPr lang="ko-KR" altLang="en-US" dirty="0"/>
              <a:t>마력</a:t>
            </a:r>
            <a:r>
              <a:rPr lang="en-US" altLang="ko-KR" dirty="0"/>
              <a:t>, </a:t>
            </a:r>
            <a:r>
              <a:rPr lang="ko-KR" altLang="en-US" dirty="0"/>
              <a:t>무게</a:t>
            </a:r>
            <a:r>
              <a:rPr lang="en-US" altLang="ko-KR" dirty="0"/>
              <a:t>, </a:t>
            </a:r>
            <a:r>
              <a:rPr lang="ko-KR" altLang="en-US" dirty="0"/>
              <a:t>실린더 개수</a:t>
            </a:r>
            <a:r>
              <a:rPr lang="en-US" altLang="ko-KR" dirty="0"/>
              <a:t> </a:t>
            </a:r>
            <a:r>
              <a:rPr lang="ko-KR" altLang="en-US" dirty="0"/>
              <a:t>비교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249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B2582-58DB-40C2-9347-579E3768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전달력을</a:t>
            </a:r>
            <a:r>
              <a:rPr lang="ko-KR" altLang="en-US" dirty="0"/>
              <a:t> 높이는 심미적 디자인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5EADEDF-EED7-4A84-8275-334CBC7C7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단순한 그래프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3165C06-18B5-421F-9B15-CBAFBFDBEA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04743"/>
            <a:ext cx="5157787" cy="3085251"/>
          </a:xfrm>
        </p:spPr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9458A54-1CEF-437A-8AAA-0878C5CD8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넓은 면적을 색상으로 채운 그래프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359CBBF-370B-44AB-A4C4-7BCA54C832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543647"/>
            <a:ext cx="5183188" cy="1607444"/>
          </a:xfrm>
        </p:spPr>
      </p:pic>
    </p:spTree>
    <p:extLst>
      <p:ext uri="{BB962C8B-B14F-4D97-AF65-F5344CB8AC3E}">
        <p14:creationId xmlns:p14="http://schemas.microsoft.com/office/powerpoint/2010/main" val="3697581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9D6A5-6820-4A6D-8875-7C28D67C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데카르트 좌표계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B6DD199-71B2-42E0-A348-4481AFF0BF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90223"/>
            <a:ext cx="5181600" cy="3822141"/>
          </a:xfr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5F67AF1-663B-4913-B236-ABFC6A12A4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축의 길이에 따라 전달하고 싶은 강조점이 달라진다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축의 데이터 종류가 같다면 되도록 같은 단위</a:t>
            </a:r>
            <a:r>
              <a:rPr lang="en-US" altLang="ko-KR" dirty="0"/>
              <a:t>,</a:t>
            </a:r>
            <a:r>
              <a:rPr lang="ko-KR" altLang="en-US" dirty="0"/>
              <a:t> 같은 비율로 </a:t>
            </a:r>
            <a:r>
              <a:rPr lang="ko-KR" altLang="en-US" dirty="0" err="1"/>
              <a:t>놓아야한다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231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9D6A5-6820-4A6D-8875-7C28D67C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데카르트 좌표계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5F67AF1-663B-4913-B236-ABFC6A12A4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축이 같은 종류의 데이터를 비교하는 것이라면 같은 단위</a:t>
            </a:r>
            <a:r>
              <a:rPr lang="en-US" altLang="ko-KR" dirty="0"/>
              <a:t>,</a:t>
            </a:r>
            <a:r>
              <a:rPr lang="ko-KR" altLang="en-US" dirty="0"/>
              <a:t> 같은 비율로 </a:t>
            </a:r>
            <a:r>
              <a:rPr lang="ko-KR" altLang="en-US" dirty="0" err="1"/>
              <a:t>놓아야한다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화씨를 섭씨로 단위를 바꾸어도 그래프가 변하지 않았다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4291E58-E737-4950-B759-488D67ED86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27317"/>
            <a:ext cx="5181600" cy="2747954"/>
          </a:xfrm>
        </p:spPr>
      </p:pic>
    </p:spTree>
    <p:extLst>
      <p:ext uri="{BB962C8B-B14F-4D97-AF65-F5344CB8AC3E}">
        <p14:creationId xmlns:p14="http://schemas.microsoft.com/office/powerpoint/2010/main" val="3227818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DDEE3-914B-493F-89DE-D2F83668A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 스케일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42631F3-4096-4907-9508-5F6C02EBBA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6997" y="2429449"/>
            <a:ext cx="4344006" cy="3143689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C876A6-22B8-4C61-AEEE-E16C051DF2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/>
              <a:t>비선형적인</a:t>
            </a:r>
            <a:r>
              <a:rPr lang="ko-KR" altLang="en-US" dirty="0"/>
              <a:t> 크기는 </a:t>
            </a:r>
            <a:r>
              <a:rPr lang="ko-KR" altLang="en-US" dirty="0" err="1"/>
              <a:t>로그스케일을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라벨은 </a:t>
            </a:r>
            <a:r>
              <a:rPr lang="en-US" altLang="ko-KR" dirty="0"/>
              <a:t>x</a:t>
            </a:r>
            <a:r>
              <a:rPr lang="ko-KR" altLang="en-US" dirty="0"/>
              <a:t>값 그대로 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 </a:t>
            </a:r>
            <a:r>
              <a:rPr lang="ko-KR" altLang="en-US" dirty="0"/>
              <a:t>비선형적 크기</a:t>
            </a:r>
            <a:r>
              <a:rPr lang="en-US" altLang="ko-KR" dirty="0"/>
              <a:t>: </a:t>
            </a:r>
            <a:r>
              <a:rPr lang="ko-KR" altLang="en-US" dirty="0"/>
              <a:t>크기가 등차수열이 아닌 것</a:t>
            </a:r>
          </a:p>
        </p:txBody>
      </p:sp>
    </p:spTree>
    <p:extLst>
      <p:ext uri="{BB962C8B-B14F-4D97-AF65-F5344CB8AC3E}">
        <p14:creationId xmlns:p14="http://schemas.microsoft.com/office/powerpoint/2010/main" val="2089024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FE7AE-86FD-4653-91B8-49707199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인포그래픽을</a:t>
            </a:r>
            <a:r>
              <a:rPr lang="ko-KR" altLang="en-US" dirty="0"/>
              <a:t> 만들 때 도움되는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57CAE-9E95-44E4-91F2-5A426FFC1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/>
              <a:t>색상 고르기</a:t>
            </a:r>
            <a:r>
              <a:rPr lang="en-US" altLang="ko-KR" dirty="0"/>
              <a:t>: https://color.adobe.com/ko/</a:t>
            </a:r>
          </a:p>
          <a:p>
            <a:r>
              <a:rPr lang="ko-KR" altLang="en-US" dirty="0"/>
              <a:t>무료 아이콘</a:t>
            </a:r>
            <a:r>
              <a:rPr lang="en-US" altLang="ko-KR" dirty="0"/>
              <a:t>: https://www.flaticon.com/kr/</a:t>
            </a:r>
          </a:p>
          <a:p>
            <a:r>
              <a:rPr lang="ko-KR" altLang="en-US" dirty="0"/>
              <a:t>벡터 이미지</a:t>
            </a:r>
            <a:r>
              <a:rPr lang="en-US" altLang="ko-KR" dirty="0"/>
              <a:t> : https://kr.freepik.com/vectors/infographics</a:t>
            </a:r>
          </a:p>
          <a:p>
            <a:r>
              <a:rPr lang="ko-KR" altLang="en-US" dirty="0"/>
              <a:t>인공지능 툰 서비스 </a:t>
            </a:r>
            <a:r>
              <a:rPr lang="en-US" altLang="ko-KR" dirty="0"/>
              <a:t>: tooning.io</a:t>
            </a:r>
          </a:p>
          <a:p>
            <a:r>
              <a:rPr lang="ko-KR" altLang="en-US" dirty="0" err="1"/>
              <a:t>미리캔버스</a:t>
            </a:r>
            <a:r>
              <a:rPr lang="ko-KR" altLang="en-US" dirty="0"/>
              <a:t> </a:t>
            </a:r>
            <a:r>
              <a:rPr lang="en-US" altLang="ko-KR" dirty="0"/>
              <a:t>: www.miricanvas.com</a:t>
            </a:r>
          </a:p>
          <a:p>
            <a:r>
              <a:rPr lang="ko-KR" altLang="en-US" dirty="0"/>
              <a:t>워드 클라우드 </a:t>
            </a:r>
            <a:r>
              <a:rPr lang="en-US" altLang="ko-KR" dirty="0"/>
              <a:t>:  wordcloud.kr</a:t>
            </a:r>
          </a:p>
          <a:p>
            <a:r>
              <a:rPr lang="ko-KR" altLang="en-US" dirty="0" err="1"/>
              <a:t>제작툴</a:t>
            </a:r>
            <a:r>
              <a:rPr lang="en-US" altLang="ko-KR" dirty="0"/>
              <a:t>: www.canva.com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33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AF8EE-6CB3-40F8-9F67-EB2FBC9D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데이터 시각화를 </a:t>
            </a:r>
            <a:r>
              <a:rPr lang="ko-KR" altLang="en-US" dirty="0" err="1"/>
              <a:t>해야하는가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B6621-8911-4ADB-B626-F6C201F4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데이터에 대한 이해를 돕는 그림 도형 그래픽요소로 표현하는 과정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데이터 시각화 목적</a:t>
            </a:r>
            <a:r>
              <a:rPr lang="en-US" altLang="ko-KR" dirty="0"/>
              <a:t>: </a:t>
            </a:r>
            <a:r>
              <a:rPr lang="ko-KR" altLang="en-US" dirty="0"/>
              <a:t>소통</a:t>
            </a:r>
            <a:r>
              <a:rPr lang="en-US" altLang="ko-KR" dirty="0"/>
              <a:t>(</a:t>
            </a:r>
            <a:r>
              <a:rPr lang="ko-KR" altLang="en-US" dirty="0"/>
              <a:t>정보 전달</a:t>
            </a:r>
            <a:r>
              <a:rPr lang="en-US" altLang="ko-KR" dirty="0"/>
              <a:t>, </a:t>
            </a:r>
            <a:r>
              <a:rPr lang="ko-KR" altLang="en-US" dirty="0"/>
              <a:t>설득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아무리 좋은 과학적 발견이라고 해도 그것을 제대로 전달하지 못한다면 불순물이 가득한 원석이 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21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46522-E94E-4046-A040-27F8773A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시각화의 옳지 못한 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287AC0B-18E2-4EE7-94C8-C4A91127F6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4102" y="2334186"/>
            <a:ext cx="4629796" cy="3334215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C7DF66-6969-496A-9543-0135D67750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Ugly: </a:t>
            </a:r>
            <a:r>
              <a:rPr lang="ko-KR" altLang="en-US" dirty="0"/>
              <a:t>지저분한</a:t>
            </a:r>
            <a:r>
              <a:rPr lang="en-US" altLang="ko-KR" dirty="0"/>
              <a:t> </a:t>
            </a:r>
            <a:r>
              <a:rPr lang="ko-KR" altLang="en-US" dirty="0"/>
              <a:t>디자인이 정보 전달을 해침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Bad: </a:t>
            </a:r>
            <a:r>
              <a:rPr lang="ko-KR" altLang="en-US" dirty="0">
                <a:solidFill>
                  <a:srgbClr val="FF0000"/>
                </a:solidFill>
              </a:rPr>
              <a:t>불명확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혼란</a:t>
            </a:r>
            <a:r>
              <a:rPr lang="ko-KR" altLang="en-US" dirty="0"/>
              <a:t>스럽고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복잡</a:t>
            </a:r>
            <a:r>
              <a:rPr lang="ko-KR" altLang="en-US" dirty="0"/>
              <a:t>하거나 </a:t>
            </a:r>
            <a:r>
              <a:rPr lang="ko-KR" altLang="en-US" dirty="0">
                <a:solidFill>
                  <a:srgbClr val="FF0000"/>
                </a:solidFill>
              </a:rPr>
              <a:t>왜곡</a:t>
            </a:r>
            <a:r>
              <a:rPr lang="ko-KR" altLang="en-US" dirty="0"/>
              <a:t>되어 정보를 이해하는 데 문제가 생김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Wrong: </a:t>
            </a:r>
            <a:r>
              <a:rPr lang="ko-KR" altLang="en-US" dirty="0"/>
              <a:t>그래프가 수학적으로 틀림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408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A9608A5-310D-4BF9-913A-8CD8F8F7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시각화를 위한 분석 유형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A09422-4784-40FC-BCEB-C97C180C7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시각화 분석을 위한 데이터 유형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범주</a:t>
            </a:r>
            <a:r>
              <a:rPr lang="en-US" altLang="ko-KR" dirty="0"/>
              <a:t>-</a:t>
            </a:r>
            <a:r>
              <a:rPr lang="ko-KR" altLang="en-US" dirty="0"/>
              <a:t>비율</a:t>
            </a:r>
            <a:r>
              <a:rPr lang="en-US" altLang="ko-KR" dirty="0"/>
              <a:t>: </a:t>
            </a:r>
            <a:r>
              <a:rPr lang="ko-KR" altLang="en-US" dirty="0"/>
              <a:t>범위</a:t>
            </a:r>
            <a:r>
              <a:rPr lang="en-US" altLang="ko-KR" dirty="0"/>
              <a:t>, </a:t>
            </a:r>
            <a:r>
              <a:rPr lang="ko-KR" altLang="en-US" dirty="0"/>
              <a:t>분포</a:t>
            </a:r>
            <a:r>
              <a:rPr lang="en-US" altLang="ko-KR" dirty="0"/>
              <a:t>,</a:t>
            </a:r>
            <a:r>
              <a:rPr lang="ko-KR" altLang="en-US" dirty="0"/>
              <a:t> 순위</a:t>
            </a:r>
            <a:r>
              <a:rPr lang="en-US" altLang="ko-KR" dirty="0"/>
              <a:t>,</a:t>
            </a:r>
            <a:r>
              <a:rPr lang="ko-KR" altLang="en-US" dirty="0"/>
              <a:t> 측정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추세</a:t>
            </a:r>
            <a:r>
              <a:rPr lang="en-US" altLang="ko-KR" dirty="0"/>
              <a:t>-</a:t>
            </a:r>
            <a:r>
              <a:rPr lang="ko-KR" altLang="en-US" dirty="0"/>
              <a:t>패턴</a:t>
            </a:r>
            <a:r>
              <a:rPr lang="en-US" altLang="ko-KR" dirty="0"/>
              <a:t>: </a:t>
            </a:r>
            <a:r>
              <a:rPr lang="ko-KR" altLang="en-US" dirty="0"/>
              <a:t>추세 방향</a:t>
            </a:r>
            <a:r>
              <a:rPr lang="en-US" altLang="ko-KR" dirty="0"/>
              <a:t>/</a:t>
            </a:r>
            <a:r>
              <a:rPr lang="ko-KR" altLang="en-US" dirty="0"/>
              <a:t>패턴</a:t>
            </a:r>
            <a:r>
              <a:rPr lang="en-US" altLang="ko-KR" dirty="0"/>
              <a:t>/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변동패턴</a:t>
            </a:r>
            <a:r>
              <a:rPr lang="en-US" altLang="ko-KR" dirty="0"/>
              <a:t>, </a:t>
            </a:r>
            <a:r>
              <a:rPr lang="ko-KR" altLang="en-US" dirty="0"/>
              <a:t>중요도</a:t>
            </a:r>
            <a:r>
              <a:rPr lang="en-US" altLang="ko-KR" dirty="0"/>
              <a:t>, </a:t>
            </a:r>
            <a:r>
              <a:rPr lang="ko-KR" altLang="en-US" dirty="0"/>
              <a:t>교차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관계</a:t>
            </a:r>
            <a:r>
              <a:rPr lang="en-US" altLang="ko-KR" dirty="0"/>
              <a:t>-</a:t>
            </a:r>
            <a:r>
              <a:rPr lang="ko-KR" altLang="en-US" dirty="0"/>
              <a:t>연결</a:t>
            </a:r>
            <a:r>
              <a:rPr lang="en-US" altLang="ko-KR" dirty="0"/>
              <a:t>: </a:t>
            </a:r>
            <a:r>
              <a:rPr lang="ko-KR" altLang="en-US" dirty="0"/>
              <a:t>예외</a:t>
            </a:r>
            <a:r>
              <a:rPr lang="en-US" altLang="ko-KR" dirty="0"/>
              <a:t>,</a:t>
            </a:r>
            <a:r>
              <a:rPr lang="ko-KR" altLang="en-US" dirty="0"/>
              <a:t> 상관성</a:t>
            </a:r>
            <a:r>
              <a:rPr lang="en-US" altLang="ko-KR" dirty="0"/>
              <a:t>,</a:t>
            </a:r>
            <a:r>
              <a:rPr lang="ko-KR" altLang="en-US" dirty="0"/>
              <a:t> 연관성</a:t>
            </a:r>
            <a:r>
              <a:rPr lang="en-US" altLang="ko-KR" dirty="0"/>
              <a:t>,</a:t>
            </a:r>
            <a:r>
              <a:rPr lang="ko-KR" altLang="en-US" dirty="0"/>
              <a:t> 계층관계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381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CBE51-1772-455F-A607-5B692733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52890F-020B-4F1E-A9B7-ADD870246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시간 시각화</a:t>
            </a:r>
            <a:r>
              <a:rPr lang="en-US" altLang="ko-KR" sz="2400" dirty="0"/>
              <a:t>: </a:t>
            </a:r>
            <a:r>
              <a:rPr lang="ko-KR" altLang="en-US" sz="2400" dirty="0"/>
              <a:t>막대</a:t>
            </a:r>
            <a:r>
              <a:rPr lang="en-US" altLang="ko-KR" sz="2400" dirty="0"/>
              <a:t>/</a:t>
            </a:r>
            <a:r>
              <a:rPr lang="ko-KR" altLang="en-US" sz="2400" dirty="0"/>
              <a:t>누적 막대</a:t>
            </a:r>
            <a:r>
              <a:rPr lang="en-US" altLang="ko-KR" sz="2400" dirty="0"/>
              <a:t>/</a:t>
            </a:r>
            <a:r>
              <a:rPr lang="ko-KR" altLang="en-US" sz="2400" dirty="0"/>
              <a:t>선</a:t>
            </a:r>
            <a:r>
              <a:rPr lang="en-US" altLang="ko-KR" sz="2400" dirty="0"/>
              <a:t>/</a:t>
            </a:r>
            <a:r>
              <a:rPr lang="ko-KR" altLang="en-US" sz="2400" dirty="0"/>
              <a:t>계단식 그래프</a:t>
            </a:r>
            <a:r>
              <a:rPr lang="en-US" altLang="ko-KR" sz="2400" dirty="0"/>
              <a:t>, </a:t>
            </a:r>
            <a:r>
              <a:rPr lang="ko-KR" altLang="en-US" sz="2400" dirty="0"/>
              <a:t>영역 차트</a:t>
            </a:r>
            <a:r>
              <a:rPr lang="en-US" altLang="ko-KR" sz="2400" dirty="0"/>
              <a:t>, </a:t>
            </a:r>
            <a:r>
              <a:rPr lang="ko-KR" altLang="en-US" sz="2400" dirty="0"/>
              <a:t>추세선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분포 시각화</a:t>
            </a:r>
            <a:r>
              <a:rPr lang="en-US" altLang="ko-KR" sz="2400" dirty="0"/>
              <a:t>: </a:t>
            </a:r>
            <a:r>
              <a:rPr lang="ko-KR" altLang="en-US" sz="2400" dirty="0"/>
              <a:t>파이 차트</a:t>
            </a:r>
            <a:r>
              <a:rPr lang="en-US" altLang="ko-KR" sz="2400" dirty="0"/>
              <a:t>, </a:t>
            </a:r>
            <a:r>
              <a:rPr lang="ko-KR" altLang="en-US" sz="2400" dirty="0"/>
              <a:t>도넛 차트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트리맵</a:t>
            </a:r>
            <a:r>
              <a:rPr lang="en-US" altLang="ko-KR" sz="2400" dirty="0"/>
              <a:t>, </a:t>
            </a:r>
            <a:r>
              <a:rPr lang="ko-KR" altLang="en-US" sz="2400" dirty="0"/>
              <a:t>누적 영역 차트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관계 시각화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산점도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산점도행렬</a:t>
            </a:r>
            <a:r>
              <a:rPr lang="en-US" altLang="ko-KR" sz="2400" dirty="0"/>
              <a:t>, </a:t>
            </a:r>
            <a:r>
              <a:rPr lang="ko-KR" altLang="en-US" sz="2400" dirty="0"/>
              <a:t>버블차트</a:t>
            </a:r>
            <a:r>
              <a:rPr lang="en-US" altLang="ko-KR" sz="2400" dirty="0"/>
              <a:t>, </a:t>
            </a:r>
            <a:r>
              <a:rPr lang="ko-KR" altLang="en-US" sz="2400" dirty="0"/>
              <a:t>히스토그램</a:t>
            </a:r>
            <a:r>
              <a:rPr lang="en-US" altLang="ko-KR" sz="2400" dirty="0"/>
              <a:t>, </a:t>
            </a:r>
            <a:r>
              <a:rPr lang="ko-KR" altLang="en-US" sz="2400" dirty="0"/>
              <a:t>네트워크 그래프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비교 시각화</a:t>
            </a:r>
            <a:r>
              <a:rPr lang="en-US" altLang="ko-KR" sz="2400" dirty="0"/>
              <a:t>: </a:t>
            </a:r>
            <a:r>
              <a:rPr lang="ko-KR" altLang="en-US" sz="2400" dirty="0"/>
              <a:t>상자그림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플로팅바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히트맵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체르노프</a:t>
            </a:r>
            <a:r>
              <a:rPr lang="ko-KR" altLang="en-US" sz="2400" dirty="0"/>
              <a:t> 페이스</a:t>
            </a:r>
            <a:r>
              <a:rPr lang="en-US" altLang="ko-KR" sz="2400" dirty="0"/>
              <a:t>, </a:t>
            </a:r>
            <a:r>
              <a:rPr lang="ko-KR" altLang="en-US" sz="2400" dirty="0"/>
              <a:t>스타 차트</a:t>
            </a:r>
            <a:r>
              <a:rPr lang="en-US" altLang="ko-KR" sz="2400" dirty="0"/>
              <a:t>, </a:t>
            </a:r>
            <a:r>
              <a:rPr lang="ko-KR" altLang="en-US" sz="2400" dirty="0"/>
              <a:t>평행 좌표계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공간 시각화</a:t>
            </a:r>
            <a:r>
              <a:rPr lang="en-US" altLang="ko-KR" sz="2400" dirty="0"/>
              <a:t>: </a:t>
            </a:r>
            <a:r>
              <a:rPr lang="ko-KR" altLang="en-US" sz="2400" dirty="0"/>
              <a:t>등치 지역도</a:t>
            </a:r>
            <a:r>
              <a:rPr lang="en-US" altLang="ko-KR" sz="2400" dirty="0"/>
              <a:t>, </a:t>
            </a:r>
            <a:r>
              <a:rPr lang="ko-KR" altLang="en-US" sz="2400" dirty="0"/>
              <a:t>등치선도</a:t>
            </a:r>
            <a:r>
              <a:rPr lang="en-US" altLang="ko-KR" sz="2400" dirty="0"/>
              <a:t>, </a:t>
            </a:r>
            <a:r>
              <a:rPr lang="ko-KR" altLang="en-US" sz="2400" dirty="0"/>
              <a:t>도트 </a:t>
            </a:r>
            <a:r>
              <a:rPr lang="ko-KR" altLang="en-US" sz="2400" dirty="0" err="1"/>
              <a:t>플롯맵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버블플롯맵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카토그램</a:t>
            </a:r>
            <a:r>
              <a:rPr lang="en-US" altLang="ko-KR" sz="2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인포그래픽</a:t>
            </a:r>
            <a:r>
              <a:rPr lang="en-US" altLang="ko-KR" sz="2400" dirty="0"/>
              <a:t>, </a:t>
            </a:r>
            <a:r>
              <a:rPr lang="ko-KR" altLang="en-US" sz="2400" dirty="0"/>
              <a:t>워드 클라우드</a:t>
            </a:r>
          </a:p>
        </p:txBody>
      </p:sp>
    </p:spTree>
    <p:extLst>
      <p:ext uri="{BB962C8B-B14F-4D97-AF65-F5344CB8AC3E}">
        <p14:creationId xmlns:p14="http://schemas.microsoft.com/office/powerpoint/2010/main" val="120480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FA47D-0AA6-429D-ADCD-439FFE25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시각화</a:t>
            </a:r>
          </a:p>
        </p:txBody>
      </p:sp>
      <p:pic>
        <p:nvPicPr>
          <p:cNvPr id="2056" name="Picture 8" descr="e-나라지표 지표조회상세">
            <a:extLst>
              <a:ext uri="{FF2B5EF4-FFF2-40B4-BE49-F238E27FC236}">
                <a16:creationId xmlns:a16="http://schemas.microsoft.com/office/drawing/2014/main" id="{9C5D6796-2BE3-41A9-875C-4773414C8ED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49572"/>
            <a:ext cx="5181600" cy="270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전 세계에서 탄소 배출량&amp;amp;탄소발자국이 가장 많은음식 톱 10 : 네이버 블로그">
            <a:extLst>
              <a:ext uri="{FF2B5EF4-FFF2-40B4-BE49-F238E27FC236}">
                <a16:creationId xmlns:a16="http://schemas.microsoft.com/office/drawing/2014/main" id="{DB858A3D-F85A-45C9-AF71-82082F8DE2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605" y="1825625"/>
            <a:ext cx="49587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10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FA47D-0AA6-429D-ADCD-439FFE25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시각화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0C432C8-E5F8-411E-86D1-044ED8FD7A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7861"/>
            <a:ext cx="5181600" cy="3866865"/>
          </a:xfrm>
        </p:spPr>
      </p:pic>
      <p:pic>
        <p:nvPicPr>
          <p:cNvPr id="12" name="Picture 6" descr="장기적인 녹색 성장으로 이어질 탄소 배출 저감 노력 | 피델리티자산운용㈜">
            <a:extLst>
              <a:ext uri="{FF2B5EF4-FFF2-40B4-BE49-F238E27FC236}">
                <a16:creationId xmlns:a16="http://schemas.microsoft.com/office/drawing/2014/main" id="{A4CD55D5-81BF-4CE0-B14F-48DB8E57E8C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97983"/>
            <a:ext cx="5181600" cy="260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08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87374-0E64-4C3C-ABB9-42C26468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시간 시각화</a:t>
            </a:r>
          </a:p>
        </p:txBody>
      </p:sp>
      <p:pic>
        <p:nvPicPr>
          <p:cNvPr id="4098" name="Picture 2" descr="so_sal :: R ggplot 누적분포 및 계단형 그래프 그리기">
            <a:extLst>
              <a:ext uri="{FF2B5EF4-FFF2-40B4-BE49-F238E27FC236}">
                <a16:creationId xmlns:a16="http://schemas.microsoft.com/office/drawing/2014/main" id="{DA29C774-E20A-47F9-8CC8-F58A962AF2C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44808"/>
            <a:ext cx="5181600" cy="391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물리학실험1 뉴턴의 사과 | Gyojun Youn&amp;#39;s PS Blog">
            <a:extLst>
              <a:ext uri="{FF2B5EF4-FFF2-40B4-BE49-F238E27FC236}">
                <a16:creationId xmlns:a16="http://schemas.microsoft.com/office/drawing/2014/main" id="{7B14BDA3-94D4-4784-8212-F4CD36F7865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34285"/>
            <a:ext cx="5181600" cy="373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710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Bold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492</Words>
  <Application>Microsoft Office PowerPoint</Application>
  <PresentationFormat>와이드스크린</PresentationFormat>
  <Paragraphs>82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나눔바른고딕</vt:lpstr>
      <vt:lpstr>나눔스퀘어 ExtraBold</vt:lpstr>
      <vt:lpstr>Arial</vt:lpstr>
      <vt:lpstr>Wingdings</vt:lpstr>
      <vt:lpstr>Office 테마</vt:lpstr>
      <vt:lpstr>데이터 시각화하기</vt:lpstr>
      <vt:lpstr>빅데이터 리뷰 </vt:lpstr>
      <vt:lpstr>왜 데이터 시각화를 해야하는가?</vt:lpstr>
      <vt:lpstr>데이터 시각화의 옳지 못한 예</vt:lpstr>
      <vt:lpstr>데이터 시각화를 위한 분석 유형</vt:lpstr>
      <vt:lpstr>데이터 시각화 유형</vt:lpstr>
      <vt:lpstr>시간 시각화</vt:lpstr>
      <vt:lpstr>시간 시각화</vt:lpstr>
      <vt:lpstr>시간 시각화</vt:lpstr>
      <vt:lpstr>공간 시각화</vt:lpstr>
      <vt:lpstr>공간 시각화</vt:lpstr>
      <vt:lpstr>공간 시각화</vt:lpstr>
      <vt:lpstr>분포 시각화</vt:lpstr>
      <vt:lpstr>분포 시각화</vt:lpstr>
      <vt:lpstr>관계 시각화</vt:lpstr>
      <vt:lpstr>관계시각화</vt:lpstr>
      <vt:lpstr>관계 시각화</vt:lpstr>
      <vt:lpstr>비교 시각화</vt:lpstr>
      <vt:lpstr>비교 시각화</vt:lpstr>
      <vt:lpstr>비교 시각화</vt:lpstr>
      <vt:lpstr>비교 시각화</vt:lpstr>
      <vt:lpstr>인포그래픽</vt:lpstr>
      <vt:lpstr>그래프 디자인의 기본 요소</vt:lpstr>
      <vt:lpstr>위치 모양 색상 + 크기</vt:lpstr>
      <vt:lpstr>전달력을 높이는 심미적 디자인</vt:lpstr>
      <vt:lpstr>데카르트 좌표계</vt:lpstr>
      <vt:lpstr>데카르트 좌표계</vt:lpstr>
      <vt:lpstr>로그 스케일</vt:lpstr>
      <vt:lpstr>인포그래픽을 만들 때 도움되는 사이트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시각화하기</dc:title>
  <dc:creator>Cha Hyeongjun</dc:creator>
  <cp:lastModifiedBy>Cha Hyeongjun</cp:lastModifiedBy>
  <cp:revision>2</cp:revision>
  <dcterms:created xsi:type="dcterms:W3CDTF">2021-08-30T03:15:41Z</dcterms:created>
  <dcterms:modified xsi:type="dcterms:W3CDTF">2021-08-30T05:20:02Z</dcterms:modified>
</cp:coreProperties>
</file>